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7" r:id="rId3"/>
    <p:sldId id="258" r:id="rId4"/>
    <p:sldId id="260" r:id="rId5"/>
    <p:sldId id="259" r:id="rId6"/>
    <p:sldId id="263" r:id="rId7"/>
    <p:sldId id="264" r:id="rId8"/>
    <p:sldId id="266" r:id="rId9"/>
    <p:sldId id="267" r:id="rId10"/>
    <p:sldId id="268" r:id="rId11"/>
    <p:sldId id="269" r:id="rId12"/>
    <p:sldId id="272" r:id="rId13"/>
    <p:sldId id="281" r:id="rId14"/>
    <p:sldId id="270" r:id="rId15"/>
    <p:sldId id="271" r:id="rId16"/>
    <p:sldId id="273" r:id="rId17"/>
    <p:sldId id="283" r:id="rId18"/>
    <p:sldId id="284" r:id="rId19"/>
    <p:sldId id="282" r:id="rId20"/>
    <p:sldId id="274" r:id="rId21"/>
    <p:sldId id="275" r:id="rId22"/>
    <p:sldId id="276" r:id="rId23"/>
    <p:sldId id="278" r:id="rId24"/>
    <p:sldId id="277" r:id="rId25"/>
    <p:sldId id="279" r:id="rId26"/>
  </p:sldIdLst>
  <p:sldSz cx="9756775" cy="7315200"/>
  <p:notesSz cx="6858000" cy="9144000"/>
  <p:defaultTextStyle>
    <a:defPPr>
      <a:defRPr lang="de-DE"/>
    </a:defPPr>
    <a:lvl1pPr marL="0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87741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75482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63223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50964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438705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926446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414187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901928" algn="l" defTabSz="487741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4265"/>
    <a:srgbClr val="416EA7"/>
    <a:srgbClr val="96B9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2" autoAdjust="0"/>
    <p:restoredTop sz="76585" autoAdjust="0"/>
  </p:normalViewPr>
  <p:slideViewPr>
    <p:cSldViewPr snapToGrid="0" snapToObjects="1">
      <p:cViewPr>
        <p:scale>
          <a:sx n="99" d="100"/>
          <a:sy n="99" d="100"/>
        </p:scale>
        <p:origin x="-1168" y="456"/>
      </p:cViewPr>
      <p:guideLst>
        <p:guide orient="horz" pos="2304"/>
        <p:guide pos="307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E0CFF-CEC2-D446-9188-4B5A9429E57D}" type="datetimeFigureOut">
              <a:rPr lang="de-DE" smtClean="0"/>
              <a:t>12.06.13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D8911A-F27B-7947-99C2-F904B2B76E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332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9CC684-617F-2D46-BE50-97DF9B6C9103}" type="datetimeFigureOut">
              <a:rPr lang="de-DE" smtClean="0"/>
              <a:t>12.06.13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60022-EA3B-744B-8617-FFF78B8EEB3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508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87741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75482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63223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50964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38705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26446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14187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01928" algn="l" defTabSz="487741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1024x768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Implemented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Scholliers</a:t>
            </a:r>
            <a:r>
              <a:rPr lang="de-DE" dirty="0" smtClean="0"/>
              <a:t> et</a:t>
            </a:r>
            <a:r>
              <a:rPr lang="de-DE" baseline="0" dirty="0" smtClean="0"/>
              <a:t> al. (De </a:t>
            </a:r>
            <a:r>
              <a:rPr lang="de-DE" baseline="0" dirty="0" err="1" smtClean="0"/>
              <a:t>Meuter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Tanter</a:t>
            </a:r>
            <a:r>
              <a:rPr lang="de-DE" baseline="0" dirty="0" smtClean="0"/>
              <a:t>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baseline="0" dirty="0" err="1" smtClean="0"/>
              <a:t>B</a:t>
            </a:r>
            <a:r>
              <a:rPr lang="de-DE" dirty="0" err="1" smtClean="0"/>
              <a:t>riefly</a:t>
            </a:r>
            <a:r>
              <a:rPr lang="de-DE" dirty="0" smtClean="0"/>
              <a:t> </a:t>
            </a: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workflow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Explain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violation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actor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Possible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races</a:t>
            </a:r>
            <a:r>
              <a:rPr lang="de-DE" baseline="0" dirty="0" smtClean="0"/>
              <a:t>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Red</a:t>
            </a:r>
            <a:r>
              <a:rPr lang="de-DE" dirty="0" smtClean="0"/>
              <a:t> </a:t>
            </a:r>
            <a:r>
              <a:rPr lang="de-DE" dirty="0" err="1" smtClean="0"/>
              <a:t>mutex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Parallel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reads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smtClean="0"/>
              <a:t>Small </a:t>
            </a:r>
            <a:r>
              <a:rPr lang="de-DE" baseline="0" dirty="0" err="1" smtClean="0"/>
              <a:t>difference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partitioning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Imam &amp; Sarkar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Async</a:t>
            </a:r>
            <a:r>
              <a:rPr lang="de-DE" baseline="0" dirty="0" smtClean="0"/>
              <a:t> Finish Model (</a:t>
            </a:r>
            <a:r>
              <a:rPr lang="de-DE" baseline="0" dirty="0" err="1" smtClean="0"/>
              <a:t>Fork</a:t>
            </a:r>
            <a:r>
              <a:rPr lang="de-DE" baseline="0" dirty="0" smtClean="0"/>
              <a:t> &amp; 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de-DE" baseline="0" dirty="0" smtClean="0"/>
              <a:t>Data </a:t>
            </a:r>
            <a:r>
              <a:rPr lang="de-DE" baseline="0" dirty="0" err="1" smtClean="0"/>
              <a:t>Driven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Futures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smtClean="0"/>
              <a:t>Implementations in </a:t>
            </a:r>
            <a:r>
              <a:rPr lang="de-DE" baseline="0" dirty="0" err="1" smtClean="0"/>
              <a:t>Habanero</a:t>
            </a:r>
            <a:r>
              <a:rPr lang="de-DE" baseline="0" dirty="0" smtClean="0"/>
              <a:t> Java &amp; Scala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Fork</a:t>
            </a:r>
            <a:r>
              <a:rPr lang="de-DE" dirty="0" smtClean="0"/>
              <a:t> </a:t>
            </a:r>
            <a:r>
              <a:rPr lang="de-DE" dirty="0" err="1" smtClean="0"/>
              <a:t>join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Intra-task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parallelism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Parallelism</a:t>
            </a:r>
            <a:r>
              <a:rPr lang="de-DE" dirty="0" smtClean="0"/>
              <a:t> </a:t>
            </a:r>
            <a:r>
              <a:rPr lang="de-DE" dirty="0" err="1" smtClean="0"/>
              <a:t>inside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computation</a:t>
            </a:r>
            <a:r>
              <a:rPr lang="de-DE" dirty="0" smtClean="0"/>
              <a:t>, but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gets</a:t>
            </a:r>
            <a:r>
              <a:rPr lang="de-DE" dirty="0" smtClean="0"/>
              <a:t> an </a:t>
            </a:r>
            <a:r>
              <a:rPr lang="de-DE" dirty="0" err="1" smtClean="0"/>
              <a:t>own</a:t>
            </a:r>
            <a:r>
              <a:rPr lang="de-DE" dirty="0" smtClean="0"/>
              <a:t> </a:t>
            </a:r>
            <a:r>
              <a:rPr lang="de-DE" dirty="0" err="1" smtClean="0"/>
              <a:t>finishing</a:t>
            </a:r>
            <a:r>
              <a:rPr lang="de-DE" dirty="0" smtClean="0"/>
              <a:t> </a:t>
            </a:r>
            <a:r>
              <a:rPr lang="de-DE" dirty="0" err="1" smtClean="0"/>
              <a:t>scope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therefore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executed</a:t>
            </a:r>
            <a:r>
              <a:rPr lang="de-DE" dirty="0" smtClean="0"/>
              <a:t> </a:t>
            </a:r>
            <a:r>
              <a:rPr lang="de-DE" dirty="0" err="1" smtClean="0"/>
              <a:t>serially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Usually</a:t>
            </a:r>
            <a:r>
              <a:rPr lang="de-DE" dirty="0" smtClean="0"/>
              <a:t> </a:t>
            </a:r>
            <a:r>
              <a:rPr lang="de-DE" dirty="0" err="1" smtClean="0"/>
              <a:t>every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wrapped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a </a:t>
            </a:r>
            <a:r>
              <a:rPr lang="de-DE" dirty="0" err="1" smtClean="0"/>
              <a:t>finishing</a:t>
            </a:r>
            <a:r>
              <a:rPr lang="de-DE" dirty="0" smtClean="0"/>
              <a:t> </a:t>
            </a:r>
            <a:r>
              <a:rPr lang="de-DE" dirty="0" err="1" smtClean="0"/>
              <a:t>scope</a:t>
            </a:r>
            <a:r>
              <a:rPr lang="de-DE" dirty="0" smtClean="0"/>
              <a:t> (</a:t>
            </a:r>
            <a:r>
              <a:rPr lang="de-DE" dirty="0" err="1" smtClean="0"/>
              <a:t>Immediately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Enclosing</a:t>
            </a:r>
            <a:r>
              <a:rPr lang="de-DE" baseline="0" dirty="0" smtClean="0"/>
              <a:t> Finish)</a:t>
            </a:r>
          </a:p>
          <a:p>
            <a:pPr marL="285750" indent="-285750">
              <a:buFontTx/>
              <a:buChar char="-"/>
            </a:pPr>
            <a:r>
              <a:rPr lang="de-DE" baseline="0" dirty="0" smtClean="0"/>
              <a:t>Not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exploit</a:t>
            </a:r>
            <a:r>
              <a:rPr lang="de-DE" baseline="0" dirty="0" smtClean="0"/>
              <a:t> non-</a:t>
            </a:r>
            <a:r>
              <a:rPr lang="de-DE" baseline="0" dirty="0" err="1" smtClean="0"/>
              <a:t>determinism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since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necessary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all </a:t>
            </a:r>
            <a:r>
              <a:rPr lang="de-DE" baseline="0" dirty="0" err="1" smtClean="0"/>
              <a:t>tasks</a:t>
            </a:r>
            <a:r>
              <a:rPr lang="de-DE" baseline="0" dirty="0" smtClean="0"/>
              <a:t>!</a:t>
            </a:r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Pausing</a:t>
            </a:r>
            <a:r>
              <a:rPr lang="de-DE" baseline="0" dirty="0" smtClean="0"/>
              <a:t> / </a:t>
            </a:r>
            <a:r>
              <a:rPr lang="de-DE" baseline="0" dirty="0" err="1" smtClean="0"/>
              <a:t>Resuming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exploit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nondeterminism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Wait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future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Imam &amp; Sarkar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Async</a:t>
            </a:r>
            <a:r>
              <a:rPr lang="de-DE" baseline="0" dirty="0" smtClean="0"/>
              <a:t> Finish Model (</a:t>
            </a:r>
            <a:r>
              <a:rPr lang="de-DE" baseline="0" dirty="0" err="1" smtClean="0"/>
              <a:t>Fork</a:t>
            </a:r>
            <a:r>
              <a:rPr lang="de-DE" baseline="0" dirty="0" smtClean="0"/>
              <a:t> &amp; 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de-DE" baseline="0" dirty="0" smtClean="0"/>
              <a:t>Data </a:t>
            </a:r>
            <a:r>
              <a:rPr lang="de-DE" baseline="0" dirty="0" err="1" smtClean="0"/>
              <a:t>Driven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Futures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smtClean="0"/>
              <a:t>Implementations in </a:t>
            </a:r>
            <a:r>
              <a:rPr lang="de-DE" baseline="0" dirty="0" err="1" smtClean="0"/>
              <a:t>Habanero</a:t>
            </a:r>
            <a:r>
              <a:rPr lang="de-DE" baseline="0" dirty="0" smtClean="0"/>
              <a:t> Java &amp; Scala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reality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</a:t>
            </a:r>
            <a:r>
              <a:rPr lang="de-DE" baseline="0" dirty="0" smtClean="0"/>
              <a:t> intra-task </a:t>
            </a:r>
            <a:r>
              <a:rPr lang="de-DE" baseline="0" dirty="0" err="1" smtClean="0"/>
              <a:t>parallelism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Assuming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write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parallized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baseline="0" dirty="0" err="1" smtClean="0"/>
              <a:t>Encapsulation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shared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state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Asnychronous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messages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locking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Particular</a:t>
            </a:r>
            <a:r>
              <a:rPr lang="de-DE" baseline="0" dirty="0" smtClean="0"/>
              <a:t> Order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Events</a:t>
            </a:r>
          </a:p>
          <a:p>
            <a:pPr marL="285750" indent="-285750">
              <a:buFontTx/>
              <a:buChar char="-"/>
            </a:pPr>
            <a:r>
              <a:rPr lang="de-DE" baseline="0" dirty="0" smtClean="0"/>
              <a:t>Strong </a:t>
            </a:r>
            <a:r>
              <a:rPr lang="de-DE" baseline="0" dirty="0" err="1" smtClean="0"/>
              <a:t>Encapsulation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introduces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Safety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Liveness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Guarantees</a:t>
            </a: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77474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Behavioral</a:t>
            </a:r>
            <a:r>
              <a:rPr lang="de-DE" dirty="0" smtClean="0"/>
              <a:t> </a:t>
            </a:r>
            <a:r>
              <a:rPr lang="de-DE" dirty="0" err="1" smtClean="0"/>
              <a:t>semantics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- </a:t>
            </a:r>
            <a:r>
              <a:rPr lang="de-DE" dirty="0" err="1" smtClean="0"/>
              <a:t>mixture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lazyness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publications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4586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Invented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Carl Hewitt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earl</a:t>
            </a:r>
            <a:r>
              <a:rPr lang="de-DE" baseline="0" dirty="0" err="1" smtClean="0"/>
              <a:t>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seventies</a:t>
            </a: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Explain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actor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Explain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actor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process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message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a time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So </a:t>
            </a:r>
            <a:r>
              <a:rPr lang="de-DE" dirty="0" err="1" smtClean="0"/>
              <a:t>what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Parallel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processing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get</a:t>
            </a:r>
            <a:r>
              <a:rPr lang="de-DE" baseline="0" dirty="0" smtClean="0"/>
              <a:t> back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 smtClean="0"/>
              <a:t>Explain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spawning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actors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Two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major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overheads</a:t>
            </a:r>
            <a:r>
              <a:rPr lang="de-DE" baseline="0" dirty="0" smtClean="0"/>
              <a:t>:</a:t>
            </a:r>
          </a:p>
          <a:p>
            <a:pPr marL="773491" lvl="1" indent="-285750">
              <a:buFontTx/>
              <a:buChar char="-"/>
            </a:pPr>
            <a:r>
              <a:rPr lang="de-DE" baseline="0" dirty="0" err="1" smtClean="0"/>
              <a:t>copying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endParaRPr lang="de-DE" baseline="0" dirty="0" smtClean="0"/>
          </a:p>
          <a:p>
            <a:pPr marL="773491" lvl="1" indent="-285750">
              <a:buFontTx/>
              <a:buChar char="-"/>
            </a:pPr>
            <a:r>
              <a:rPr lang="de-DE" baseline="0" dirty="0" smtClean="0"/>
              <a:t>global </a:t>
            </a:r>
            <a:r>
              <a:rPr lang="de-DE" baseline="0" dirty="0" err="1" smtClean="0"/>
              <a:t>actions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search</a:t>
            </a:r>
            <a:r>
              <a:rPr lang="de-DE" baseline="0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Explain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coupling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between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computation</a:t>
            </a: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064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smtClean="0"/>
              <a:t>Serial </a:t>
            </a:r>
            <a:r>
              <a:rPr lang="de-DE" dirty="0" err="1" smtClean="0"/>
              <a:t>processing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partitioning</a:t>
            </a:r>
            <a:r>
              <a:rPr lang="de-DE" smtClean="0"/>
              <a:t>, </a:t>
            </a:r>
          </a:p>
          <a:p>
            <a:pPr marL="285750" indent="-285750">
              <a:buFontTx/>
              <a:buChar char="-"/>
            </a:pPr>
            <a:r>
              <a:rPr lang="de-DE" smtClean="0"/>
              <a:t>emphasize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not </a:t>
            </a:r>
            <a:r>
              <a:rPr lang="de-DE" dirty="0" err="1" smtClean="0"/>
              <a:t>empirically</a:t>
            </a:r>
            <a:r>
              <a:rPr lang="de-DE" dirty="0" smtClean="0"/>
              <a:t> </a:t>
            </a:r>
            <a:r>
              <a:rPr lang="de-DE" dirty="0" err="1" smtClean="0"/>
              <a:t>determined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benchmarked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Default </a:t>
            </a:r>
            <a:r>
              <a:rPr lang="de-DE" dirty="0" err="1" smtClean="0"/>
              <a:t>way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exploiting</a:t>
            </a:r>
            <a:r>
              <a:rPr lang="de-DE" dirty="0" smtClean="0"/>
              <a:t> parallel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message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processing</a:t>
            </a:r>
            <a:endParaRPr lang="de-DE" baseline="0" dirty="0" smtClean="0"/>
          </a:p>
          <a:p>
            <a:pPr marL="285750" indent="-285750">
              <a:buFontTx/>
              <a:buChar char="-"/>
            </a:pPr>
            <a:r>
              <a:rPr lang="de-DE" baseline="0" dirty="0" err="1" smtClean="0"/>
              <a:t>Relatively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overhead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marked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2227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360022-EA3B-744B-8617-FFF78B8EEB3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64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31758" y="2272454"/>
            <a:ext cx="8293259" cy="1568027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63516" y="4145280"/>
            <a:ext cx="6829743" cy="18694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877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754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63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509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387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264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14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019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91FC2-C7E8-2045-AFF3-9ABF5D9CE953}" type="datetime1">
              <a:rPr lang="de-CH" smtClean="0"/>
              <a:t>12.06.13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178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08D6C-E408-B04F-8BE8-0DB16660EA8E}" type="datetime1">
              <a:rPr lang="de-CH" smtClean="0"/>
              <a:t>12.06.13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0164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073662" y="292948"/>
            <a:ext cx="2195274" cy="6241627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87839" y="292948"/>
            <a:ext cx="6423210" cy="6241627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197D5-0D7A-9C45-ACB2-2A088FD09DD7}" type="datetime1">
              <a:rPr lang="de-CH" smtClean="0"/>
              <a:t>12.06.13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491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756775" cy="1607365"/>
          </a:xfrm>
          <a:prstGeom prst="rect">
            <a:avLst/>
          </a:prstGeom>
          <a:solidFill>
            <a:srgbClr val="26426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7363" y="293688"/>
            <a:ext cx="8782050" cy="1219200"/>
          </a:xfrm>
        </p:spPr>
        <p:txBody>
          <a:bodyPr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ctr" anchorCtr="0"/>
          <a:lstStyle>
            <a:lvl1pPr>
              <a:defRPr sz="3000" b="1"/>
            </a:lvl1pPr>
            <a:lvl2pPr>
              <a:defRPr sz="2800"/>
            </a:lvl2pPr>
          </a:lstStyle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9AE72-E3CB-2A41-BC12-B70A6562E325}" type="datetime1">
              <a:rPr lang="de-CH" smtClean="0"/>
              <a:t>12.06.13</a:t>
            </a:fld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863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Pr>
        <a:solidFill>
          <a:srgbClr val="26426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70718" y="4700694"/>
            <a:ext cx="8293259" cy="1452880"/>
          </a:xfrm>
        </p:spPr>
        <p:txBody>
          <a:bodyPr anchor="t"/>
          <a:lstStyle>
            <a:lvl1pPr algn="l">
              <a:defRPr sz="4300" b="1" cap="all">
                <a:solidFill>
                  <a:schemeClr val="bg1"/>
                </a:solidFill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70718" y="3100495"/>
            <a:ext cx="8293259" cy="1600199"/>
          </a:xfrm>
        </p:spPr>
        <p:txBody>
          <a:bodyPr anchor="b"/>
          <a:lstStyle>
            <a:lvl1pPr marL="0" indent="0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877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75482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46322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95096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43870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92644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414187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90192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dirty="0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18D30-6509-274C-BE22-D2F5FD21C329}" type="datetime1">
              <a:rPr lang="de-CH" smtClean="0"/>
              <a:t>12.06.13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31B5F97-E340-9C4E-84A6-1690807BCB6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852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0"/>
            <a:ext cx="9756775" cy="1607365"/>
          </a:xfrm>
          <a:prstGeom prst="rect">
            <a:avLst/>
          </a:prstGeom>
          <a:solidFill>
            <a:srgbClr val="26426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7839" y="1706880"/>
            <a:ext cx="4309242" cy="4827694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59694" y="1706880"/>
            <a:ext cx="4309242" cy="4827694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54F7-B209-BC46-B348-2FE3E3D105C3}" type="datetime1">
              <a:rPr lang="de-CH" smtClean="0"/>
              <a:t>12.06.13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6148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>
          <a:xfrm>
            <a:off x="0" y="0"/>
            <a:ext cx="9756775" cy="1607365"/>
          </a:xfrm>
          <a:prstGeom prst="rect">
            <a:avLst/>
          </a:prstGeom>
          <a:solidFill>
            <a:srgbClr val="26426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7839" y="1637454"/>
            <a:ext cx="4310937" cy="682413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7741" indent="0">
              <a:buNone/>
              <a:defRPr sz="2100" b="1"/>
            </a:lvl2pPr>
            <a:lvl3pPr marL="975482" indent="0">
              <a:buNone/>
              <a:defRPr sz="1900" b="1"/>
            </a:lvl3pPr>
            <a:lvl4pPr marL="1463223" indent="0">
              <a:buNone/>
              <a:defRPr sz="1700" b="1"/>
            </a:lvl4pPr>
            <a:lvl5pPr marL="1950964" indent="0">
              <a:buNone/>
              <a:defRPr sz="1700" b="1"/>
            </a:lvl5pPr>
            <a:lvl6pPr marL="2438705" indent="0">
              <a:buNone/>
              <a:defRPr sz="1700" b="1"/>
            </a:lvl6pPr>
            <a:lvl7pPr marL="2926446" indent="0">
              <a:buNone/>
              <a:defRPr sz="1700" b="1"/>
            </a:lvl7pPr>
            <a:lvl8pPr marL="3414187" indent="0">
              <a:buNone/>
              <a:defRPr sz="1700" b="1"/>
            </a:lvl8pPr>
            <a:lvl9pPr marL="3901928" indent="0">
              <a:buNone/>
              <a:defRPr sz="17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87839" y="2319867"/>
            <a:ext cx="4310937" cy="4214707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956307" y="1637454"/>
            <a:ext cx="4312630" cy="682413"/>
          </a:xfrm>
        </p:spPr>
        <p:txBody>
          <a:bodyPr anchor="b"/>
          <a:lstStyle>
            <a:lvl1pPr marL="0" indent="0">
              <a:buNone/>
              <a:defRPr sz="2600" b="1"/>
            </a:lvl1pPr>
            <a:lvl2pPr marL="487741" indent="0">
              <a:buNone/>
              <a:defRPr sz="2100" b="1"/>
            </a:lvl2pPr>
            <a:lvl3pPr marL="975482" indent="0">
              <a:buNone/>
              <a:defRPr sz="1900" b="1"/>
            </a:lvl3pPr>
            <a:lvl4pPr marL="1463223" indent="0">
              <a:buNone/>
              <a:defRPr sz="1700" b="1"/>
            </a:lvl4pPr>
            <a:lvl5pPr marL="1950964" indent="0">
              <a:buNone/>
              <a:defRPr sz="1700" b="1"/>
            </a:lvl5pPr>
            <a:lvl6pPr marL="2438705" indent="0">
              <a:buNone/>
              <a:defRPr sz="1700" b="1"/>
            </a:lvl6pPr>
            <a:lvl7pPr marL="2926446" indent="0">
              <a:buNone/>
              <a:defRPr sz="1700" b="1"/>
            </a:lvl7pPr>
            <a:lvl8pPr marL="3414187" indent="0">
              <a:buNone/>
              <a:defRPr sz="1700" b="1"/>
            </a:lvl8pPr>
            <a:lvl9pPr marL="3901928" indent="0">
              <a:buNone/>
              <a:defRPr sz="17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956307" y="2319867"/>
            <a:ext cx="4312630" cy="4214707"/>
          </a:xfrm>
        </p:spPr>
        <p:txBody>
          <a:bodyPr/>
          <a:lstStyle>
            <a:lvl1pPr>
              <a:defRPr sz="2600"/>
            </a:lvl1pPr>
            <a:lvl2pPr>
              <a:defRPr sz="21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094A61-8AE6-714D-A9AF-95DF012737EA}" type="datetime1">
              <a:rPr lang="de-CH" smtClean="0"/>
              <a:t>12.06.13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93535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EA2F8-1A94-5D4F-875F-16E936368FF4}" type="datetime1">
              <a:rPr lang="de-CH" smtClean="0"/>
              <a:t>12.06.13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530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4A261-75C7-4A40-BE5B-710A013D2211}" type="datetime1">
              <a:rPr lang="de-CH" smtClean="0"/>
              <a:t>12.06.13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6242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7839" y="291253"/>
            <a:ext cx="3209912" cy="1239520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4628" y="291254"/>
            <a:ext cx="5454308" cy="6243321"/>
          </a:xfrm>
        </p:spPr>
        <p:txBody>
          <a:bodyPr/>
          <a:lstStyle>
            <a:lvl1pPr>
              <a:defRPr sz="3400"/>
            </a:lvl1pPr>
            <a:lvl2pPr>
              <a:defRPr sz="3000"/>
            </a:lvl2pPr>
            <a:lvl3pPr>
              <a:defRPr sz="26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87839" y="1530774"/>
            <a:ext cx="3209912" cy="5003801"/>
          </a:xfrm>
        </p:spPr>
        <p:txBody>
          <a:bodyPr/>
          <a:lstStyle>
            <a:lvl1pPr marL="0" indent="0">
              <a:buNone/>
              <a:defRPr sz="1500"/>
            </a:lvl1pPr>
            <a:lvl2pPr marL="487741" indent="0">
              <a:buNone/>
              <a:defRPr sz="1300"/>
            </a:lvl2pPr>
            <a:lvl3pPr marL="975482" indent="0">
              <a:buNone/>
              <a:defRPr sz="1100"/>
            </a:lvl3pPr>
            <a:lvl4pPr marL="1463223" indent="0">
              <a:buNone/>
              <a:defRPr sz="1000"/>
            </a:lvl4pPr>
            <a:lvl5pPr marL="1950964" indent="0">
              <a:buNone/>
              <a:defRPr sz="1000"/>
            </a:lvl5pPr>
            <a:lvl6pPr marL="2438705" indent="0">
              <a:buNone/>
              <a:defRPr sz="1000"/>
            </a:lvl6pPr>
            <a:lvl7pPr marL="2926446" indent="0">
              <a:buNone/>
              <a:defRPr sz="1000"/>
            </a:lvl7pPr>
            <a:lvl8pPr marL="3414187" indent="0">
              <a:buNone/>
              <a:defRPr sz="1000"/>
            </a:lvl8pPr>
            <a:lvl9pPr marL="3901928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C73ED-71F5-4B43-8DAA-B05377F0C736}" type="datetime1">
              <a:rPr lang="de-CH" smtClean="0"/>
              <a:t>12.06.13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018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12396" y="5120640"/>
            <a:ext cx="5854065" cy="604521"/>
          </a:xfrm>
        </p:spPr>
        <p:txBody>
          <a:bodyPr anchor="b"/>
          <a:lstStyle>
            <a:lvl1pPr algn="l">
              <a:defRPr sz="21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912396" y="653627"/>
            <a:ext cx="5854065" cy="4389120"/>
          </a:xfrm>
        </p:spPr>
        <p:txBody>
          <a:bodyPr/>
          <a:lstStyle>
            <a:lvl1pPr marL="0" indent="0">
              <a:buNone/>
              <a:defRPr sz="3400"/>
            </a:lvl1pPr>
            <a:lvl2pPr marL="487741" indent="0">
              <a:buNone/>
              <a:defRPr sz="3000"/>
            </a:lvl2pPr>
            <a:lvl3pPr marL="975482" indent="0">
              <a:buNone/>
              <a:defRPr sz="2600"/>
            </a:lvl3pPr>
            <a:lvl4pPr marL="1463223" indent="0">
              <a:buNone/>
              <a:defRPr sz="2100"/>
            </a:lvl4pPr>
            <a:lvl5pPr marL="1950964" indent="0">
              <a:buNone/>
              <a:defRPr sz="2100"/>
            </a:lvl5pPr>
            <a:lvl6pPr marL="2438705" indent="0">
              <a:buNone/>
              <a:defRPr sz="2100"/>
            </a:lvl6pPr>
            <a:lvl7pPr marL="2926446" indent="0">
              <a:buNone/>
              <a:defRPr sz="2100"/>
            </a:lvl7pPr>
            <a:lvl8pPr marL="3414187" indent="0">
              <a:buNone/>
              <a:defRPr sz="2100"/>
            </a:lvl8pPr>
            <a:lvl9pPr marL="3901928" indent="0">
              <a:buNone/>
              <a:defRPr sz="21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912396" y="5725161"/>
            <a:ext cx="5854065" cy="858519"/>
          </a:xfrm>
        </p:spPr>
        <p:txBody>
          <a:bodyPr/>
          <a:lstStyle>
            <a:lvl1pPr marL="0" indent="0">
              <a:buNone/>
              <a:defRPr sz="1500"/>
            </a:lvl1pPr>
            <a:lvl2pPr marL="487741" indent="0">
              <a:buNone/>
              <a:defRPr sz="1300"/>
            </a:lvl2pPr>
            <a:lvl3pPr marL="975482" indent="0">
              <a:buNone/>
              <a:defRPr sz="1100"/>
            </a:lvl3pPr>
            <a:lvl4pPr marL="1463223" indent="0">
              <a:buNone/>
              <a:defRPr sz="1000"/>
            </a:lvl4pPr>
            <a:lvl5pPr marL="1950964" indent="0">
              <a:buNone/>
              <a:defRPr sz="1000"/>
            </a:lvl5pPr>
            <a:lvl6pPr marL="2438705" indent="0">
              <a:buNone/>
              <a:defRPr sz="1000"/>
            </a:lvl6pPr>
            <a:lvl7pPr marL="2926446" indent="0">
              <a:buNone/>
              <a:defRPr sz="1000"/>
            </a:lvl7pPr>
            <a:lvl8pPr marL="3414187" indent="0">
              <a:buNone/>
              <a:defRPr sz="1000"/>
            </a:lvl8pPr>
            <a:lvl9pPr marL="3901928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767E7-61DE-544A-A065-4186E0FB654B}" type="datetime1">
              <a:rPr lang="de-CH" smtClean="0"/>
              <a:t>12.06.13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Michael Rüfenacht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3771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87839" y="292947"/>
            <a:ext cx="8781098" cy="1219200"/>
          </a:xfrm>
          <a:prstGeom prst="rect">
            <a:avLst/>
          </a:prstGeom>
        </p:spPr>
        <p:txBody>
          <a:bodyPr vert="horz" lIns="97548" tIns="48774" rIns="97548" bIns="48774" rtlCol="0" anchor="ctr">
            <a:normAutofit/>
          </a:bodyPr>
          <a:lstStyle/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87839" y="1706880"/>
            <a:ext cx="8781098" cy="4827694"/>
          </a:xfrm>
          <a:prstGeom prst="rect">
            <a:avLst/>
          </a:prstGeom>
        </p:spPr>
        <p:txBody>
          <a:bodyPr vert="horz" lIns="97548" tIns="48774" rIns="97548" bIns="48774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87839" y="6780107"/>
            <a:ext cx="2276581" cy="389467"/>
          </a:xfrm>
          <a:prstGeom prst="rect">
            <a:avLst/>
          </a:prstGeom>
        </p:spPr>
        <p:txBody>
          <a:bodyPr vert="horz" lIns="97548" tIns="48774" rIns="97548" bIns="48774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6EC9E69-48D1-1A4B-BCD6-7E8181805E1E}" type="datetime1">
              <a:rPr lang="de-CH" smtClean="0"/>
              <a:t>12.06.13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33565" y="6780107"/>
            <a:ext cx="3089645" cy="389467"/>
          </a:xfrm>
          <a:prstGeom prst="rect">
            <a:avLst/>
          </a:prstGeom>
          <a:noFill/>
        </p:spPr>
        <p:txBody>
          <a:bodyPr vert="horz" lIns="97548" tIns="48774" rIns="97548" bIns="48774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de-DE" dirty="0" smtClean="0"/>
              <a:t>Michael Rüfenacht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992355" y="6780107"/>
            <a:ext cx="2276581" cy="389467"/>
          </a:xfrm>
          <a:prstGeom prst="rect">
            <a:avLst/>
          </a:prstGeom>
        </p:spPr>
        <p:txBody>
          <a:bodyPr vert="horz" lIns="97548" tIns="48774" rIns="97548" bIns="48774" rtlCol="0" anchor="ctr"/>
          <a:lstStyle>
            <a:lvl1pPr algn="r">
              <a:defRPr sz="13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defRPr>
            </a:lvl1pPr>
          </a:lstStyle>
          <a:p>
            <a:fld id="{C31B5F97-E340-9C4E-84A6-1690807BCB61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5634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87741" rtl="0" eaLnBrk="1" latinLnBrk="0" hangingPunct="1">
        <a:spcBef>
          <a:spcPct val="0"/>
        </a:spcBef>
        <a:buNone/>
        <a:defRPr sz="47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65806" indent="-365806" algn="l" defTabSz="487741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92579" indent="-304838" algn="l" defTabSz="487741" rtl="0" eaLnBrk="1" latinLnBrk="0" hangingPunct="1">
        <a:spcBef>
          <a:spcPct val="20000"/>
        </a:spcBef>
        <a:buFont typeface="Arial"/>
        <a:buChar char="–"/>
        <a:defRPr sz="30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219352" indent="-243870" algn="l" defTabSz="487741" rtl="0" eaLnBrk="1" latinLnBrk="0" hangingPunct="1">
        <a:spcBef>
          <a:spcPct val="20000"/>
        </a:spcBef>
        <a:buFont typeface="Arial"/>
        <a:buChar char="•"/>
        <a:defRPr sz="26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707093" indent="-243870" algn="l" defTabSz="487741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194834" indent="-243870" algn="l" defTabSz="487741" rtl="0" eaLnBrk="1" latinLnBrk="0" hangingPunct="1">
        <a:spcBef>
          <a:spcPct val="20000"/>
        </a:spcBef>
        <a:buFont typeface="Arial"/>
        <a:buChar char="»"/>
        <a:defRPr sz="21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682575" indent="-243870" algn="l" defTabSz="48774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70316" indent="-243870" algn="l" defTabSz="48774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8057" indent="-243870" algn="l" defTabSz="48774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45798" indent="-243870" algn="l" defTabSz="487741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7741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75482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63223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50964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38705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26446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14187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901928" algn="l" defTabSz="487741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Intra-</a:t>
            </a:r>
            <a:r>
              <a:rPr lang="de-DE" dirty="0" err="1" smtClean="0"/>
              <a:t>actor</a:t>
            </a:r>
            <a:r>
              <a:rPr lang="de-DE" dirty="0" smtClean="0"/>
              <a:t> </a:t>
            </a:r>
            <a:r>
              <a:rPr lang="de-DE" dirty="0" err="1" smtClean="0"/>
              <a:t>parallelism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actor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Michael Rüfenacht – JMCS Workshop 2013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2911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2</a:t>
            </a:r>
            <a:r>
              <a:rPr lang="de-DE" dirty="0"/>
              <a:t>:</a:t>
            </a:r>
            <a:r>
              <a:rPr lang="de-DE" dirty="0" smtClean="0"/>
              <a:t> parallel </a:t>
            </a:r>
            <a:r>
              <a:rPr lang="de-DE" dirty="0" err="1" smtClean="0"/>
              <a:t>actor</a:t>
            </a:r>
            <a:r>
              <a:rPr lang="de-DE" dirty="0" smtClean="0"/>
              <a:t> </a:t>
            </a:r>
            <a:r>
              <a:rPr lang="de-DE" dirty="0" err="1" smtClean="0"/>
              <a:t>monitors</a:t>
            </a:r>
            <a:r>
              <a:rPr lang="de-DE" dirty="0" smtClean="0"/>
              <a:t> (PAM)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Disentangling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r>
              <a:rPr lang="de-DE" dirty="0" smtClean="0"/>
              <a:t> &amp;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coupling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6865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</a:t>
            </a:r>
            <a:r>
              <a:rPr lang="de-DE" dirty="0" smtClean="0"/>
              <a:t>. Parallel </a:t>
            </a:r>
            <a:r>
              <a:rPr lang="de-DE" dirty="0" err="1" smtClean="0"/>
              <a:t>Actor</a:t>
            </a:r>
            <a:r>
              <a:rPr lang="de-DE" dirty="0" smtClean="0"/>
              <a:t> Monitors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Parallel </a:t>
            </a:r>
            <a:r>
              <a:rPr lang="de-DE" dirty="0" err="1" smtClean="0"/>
              <a:t>Actor</a:t>
            </a:r>
            <a:r>
              <a:rPr lang="de-DE" dirty="0" smtClean="0"/>
              <a:t> Monitors </a:t>
            </a:r>
          </a:p>
          <a:p>
            <a:pPr lvl="1"/>
            <a:r>
              <a:rPr lang="de-DE" b="0" dirty="0" err="1" smtClean="0"/>
              <a:t>are</a:t>
            </a:r>
            <a:r>
              <a:rPr lang="de-DE" b="0" dirty="0" smtClean="0"/>
              <a:t> </a:t>
            </a:r>
            <a:r>
              <a:rPr lang="de-DE" b="1" dirty="0" err="1" smtClean="0"/>
              <a:t>schedulers</a:t>
            </a:r>
            <a:endParaRPr lang="de-DE" b="1" dirty="0" smtClean="0"/>
          </a:p>
          <a:p>
            <a:pPr lvl="1"/>
            <a:r>
              <a:rPr lang="de-DE" b="0" dirty="0" err="1" smtClean="0"/>
              <a:t>implement</a:t>
            </a:r>
            <a:r>
              <a:rPr lang="de-DE" b="0" dirty="0" smtClean="0"/>
              <a:t> an </a:t>
            </a:r>
            <a:r>
              <a:rPr lang="de-DE" b="1" dirty="0" err="1" smtClean="0"/>
              <a:t>actor-specific</a:t>
            </a:r>
            <a:r>
              <a:rPr lang="de-DE" b="1" dirty="0" smtClean="0"/>
              <a:t> </a:t>
            </a:r>
            <a:r>
              <a:rPr lang="de-DE" b="1" dirty="0" err="1" smtClean="0"/>
              <a:t>scheduling</a:t>
            </a:r>
            <a:r>
              <a:rPr lang="de-DE" b="1" dirty="0" smtClean="0"/>
              <a:t> </a:t>
            </a:r>
            <a:r>
              <a:rPr lang="de-DE" b="1" dirty="0" err="1" smtClean="0"/>
              <a:t>policy</a:t>
            </a:r>
            <a:endParaRPr lang="de-DE" b="1" dirty="0"/>
          </a:p>
          <a:p>
            <a:pPr lvl="1"/>
            <a:r>
              <a:rPr lang="de-DE" b="0" dirty="0" smtClean="0"/>
              <a:t>PAM </a:t>
            </a:r>
            <a:r>
              <a:rPr lang="de-DE" b="0" dirty="0" err="1" smtClean="0"/>
              <a:t>got</a:t>
            </a:r>
            <a:r>
              <a:rPr lang="de-DE" b="0" dirty="0" smtClean="0"/>
              <a:t> </a:t>
            </a:r>
            <a:r>
              <a:rPr lang="de-DE" b="0" dirty="0" err="1" smtClean="0"/>
              <a:t>access</a:t>
            </a:r>
            <a:r>
              <a:rPr lang="de-DE" b="0" dirty="0" smtClean="0"/>
              <a:t> </a:t>
            </a:r>
            <a:r>
              <a:rPr lang="de-DE" b="0" dirty="0" err="1" smtClean="0"/>
              <a:t>to</a:t>
            </a:r>
            <a:r>
              <a:rPr lang="de-DE" b="0" dirty="0" smtClean="0"/>
              <a:t> </a:t>
            </a:r>
            <a:r>
              <a:rPr lang="de-DE" b="1" dirty="0" smtClean="0"/>
              <a:t>a </a:t>
            </a:r>
            <a:r>
              <a:rPr lang="de-DE" b="1" dirty="0" err="1" smtClean="0"/>
              <a:t>thread</a:t>
            </a:r>
            <a:r>
              <a:rPr lang="de-DE" b="1" dirty="0" smtClean="0"/>
              <a:t> </a:t>
            </a:r>
            <a:r>
              <a:rPr lang="de-DE" b="1" dirty="0" err="1" smtClean="0"/>
              <a:t>pool</a:t>
            </a:r>
            <a:endParaRPr lang="de-DE" b="1" dirty="0"/>
          </a:p>
          <a:p>
            <a:pPr lvl="1"/>
            <a:r>
              <a:rPr lang="de-DE" b="0" dirty="0" err="1"/>
              <a:t>s</a:t>
            </a:r>
            <a:r>
              <a:rPr lang="de-DE" b="0" dirty="0" err="1" smtClean="0"/>
              <a:t>cheduled</a:t>
            </a:r>
            <a:r>
              <a:rPr lang="de-DE" b="0" dirty="0" smtClean="0"/>
              <a:t> </a:t>
            </a:r>
            <a:r>
              <a:rPr lang="de-DE" dirty="0" err="1" smtClean="0"/>
              <a:t>messages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b="1" dirty="0" err="1" smtClean="0"/>
              <a:t>executed</a:t>
            </a:r>
            <a:r>
              <a:rPr lang="de-DE" b="1" dirty="0" smtClean="0"/>
              <a:t> in </a:t>
            </a:r>
            <a:r>
              <a:rPr lang="de-DE" b="1" dirty="0" err="1" smtClean="0"/>
              <a:t>threads</a:t>
            </a:r>
            <a:endParaRPr lang="de-DE" b="1" dirty="0" smtClean="0"/>
          </a:p>
          <a:p>
            <a:pPr lvl="1"/>
            <a:r>
              <a:rPr lang="de-DE" b="0" dirty="0" err="1" smtClean="0"/>
              <a:t>the</a:t>
            </a:r>
            <a:r>
              <a:rPr lang="de-DE" b="0" dirty="0" smtClean="0"/>
              <a:t> </a:t>
            </a:r>
            <a:r>
              <a:rPr lang="de-DE" b="0" dirty="0" err="1" smtClean="0"/>
              <a:t>code</a:t>
            </a:r>
            <a:r>
              <a:rPr lang="de-DE" b="0" dirty="0" smtClean="0"/>
              <a:t> </a:t>
            </a:r>
            <a:r>
              <a:rPr lang="de-DE" b="0" dirty="0" err="1" smtClean="0"/>
              <a:t>has</a:t>
            </a:r>
            <a:r>
              <a:rPr lang="de-DE" b="0" dirty="0" smtClean="0"/>
              <a:t> </a:t>
            </a:r>
            <a:r>
              <a:rPr lang="de-DE" b="1" dirty="0" err="1" smtClean="0"/>
              <a:t>free</a:t>
            </a:r>
            <a:r>
              <a:rPr lang="de-DE" b="1" dirty="0" smtClean="0"/>
              <a:t> </a:t>
            </a:r>
            <a:r>
              <a:rPr lang="de-DE" b="1" dirty="0" err="1" smtClean="0"/>
              <a:t>access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the</a:t>
            </a:r>
            <a:r>
              <a:rPr lang="de-DE" b="1" dirty="0" smtClean="0"/>
              <a:t> </a:t>
            </a:r>
            <a:r>
              <a:rPr lang="de-DE" b="1" dirty="0" err="1" smtClean="0"/>
              <a:t>actor</a:t>
            </a:r>
            <a:r>
              <a:rPr lang="de-DE" dirty="0" err="1" smtClean="0"/>
              <a:t>‘s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9449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3" name="Inhaltsplatzhalter 2" descr="pam_workflow-01.eps"/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03" r="-126003"/>
          <a:stretch>
            <a:fillRect/>
          </a:stretch>
        </p:blipFill>
        <p:spPr>
          <a:xfrm>
            <a:off x="-1212732" y="205249"/>
            <a:ext cx="12669072" cy="6964325"/>
          </a:xfrm>
        </p:spPr>
      </p:pic>
    </p:spTree>
    <p:extLst>
      <p:ext uri="{BB962C8B-B14F-4D97-AF65-F5344CB8AC3E}">
        <p14:creationId xmlns:p14="http://schemas.microsoft.com/office/powerpoint/2010/main" val="3484100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</a:t>
            </a:r>
            <a:r>
              <a:rPr lang="de-DE" dirty="0" smtClean="0"/>
              <a:t>. Parallel </a:t>
            </a:r>
            <a:r>
              <a:rPr lang="de-DE" dirty="0" err="1" smtClean="0"/>
              <a:t>Actor</a:t>
            </a:r>
            <a:r>
              <a:rPr lang="de-DE" dirty="0" smtClean="0"/>
              <a:t> Monitors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13</a:t>
            </a:fld>
            <a:endParaRPr lang="de-DE"/>
          </a:p>
        </p:txBody>
      </p:sp>
      <p:pic>
        <p:nvPicPr>
          <p:cNvPr id="3" name="Bild 2" descr="processing-0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497" y="2102834"/>
            <a:ext cx="6789420" cy="426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672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</a:t>
            </a:r>
            <a:r>
              <a:rPr lang="de-DE" dirty="0" smtClean="0"/>
              <a:t>: The </a:t>
            </a:r>
            <a:r>
              <a:rPr lang="de-DE" dirty="0" err="1" smtClean="0"/>
              <a:t>unified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AFM + AM = UM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4946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3. The Unified Model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The Unified Model</a:t>
            </a:r>
          </a:p>
          <a:p>
            <a:pPr lvl="1"/>
            <a:r>
              <a:rPr lang="de-DE" dirty="0" err="1"/>
              <a:t>c</a:t>
            </a:r>
            <a:r>
              <a:rPr lang="de-DE" dirty="0" err="1" smtClean="0"/>
              <a:t>ombines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AFM,</a:t>
            </a:r>
          </a:p>
          <a:p>
            <a:pPr lvl="1"/>
            <a:r>
              <a:rPr lang="de-DE" dirty="0" err="1"/>
              <a:t>t</a:t>
            </a:r>
            <a:r>
              <a:rPr lang="de-DE" dirty="0" err="1" smtClean="0"/>
              <a:t>he</a:t>
            </a:r>
            <a:r>
              <a:rPr lang="de-DE" dirty="0" smtClean="0"/>
              <a:t> </a:t>
            </a:r>
            <a:r>
              <a:rPr lang="de-DE" dirty="0" err="1" smtClean="0"/>
              <a:t>Actor</a:t>
            </a:r>
            <a:r>
              <a:rPr lang="de-DE" dirty="0" smtClean="0"/>
              <a:t> Model</a:t>
            </a:r>
          </a:p>
          <a:p>
            <a:pPr lvl="1"/>
            <a:r>
              <a:rPr lang="de-DE" dirty="0" err="1" smtClean="0"/>
              <a:t>and</a:t>
            </a:r>
            <a:r>
              <a:rPr lang="de-DE" dirty="0" smtClean="0"/>
              <a:t> Data </a:t>
            </a:r>
            <a:r>
              <a:rPr lang="de-DE" dirty="0" err="1" smtClean="0"/>
              <a:t>Driven</a:t>
            </a:r>
            <a:r>
              <a:rPr lang="de-DE" dirty="0" smtClean="0"/>
              <a:t> </a:t>
            </a:r>
            <a:r>
              <a:rPr lang="de-DE" dirty="0" err="1" smtClean="0"/>
              <a:t>futures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4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3. </a:t>
            </a:r>
            <a:r>
              <a:rPr lang="de-DE" dirty="0" err="1" smtClean="0"/>
              <a:t>Async</a:t>
            </a:r>
            <a:r>
              <a:rPr lang="de-DE" dirty="0" smtClean="0"/>
              <a:t>-Finish Model (AFM)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16</a:t>
            </a:fld>
            <a:endParaRPr lang="de-DE"/>
          </a:p>
        </p:txBody>
      </p:sp>
      <p:pic>
        <p:nvPicPr>
          <p:cNvPr id="5" name="Inhaltsplatzhalter 4" descr="fork-join-14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29" r="-144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04297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3. Data-</a:t>
            </a:r>
            <a:r>
              <a:rPr lang="de-DE" dirty="0" err="1" smtClean="0"/>
              <a:t>Driven</a:t>
            </a:r>
            <a:r>
              <a:rPr lang="de-DE" dirty="0" smtClean="0"/>
              <a:t> </a:t>
            </a:r>
            <a:r>
              <a:rPr lang="de-DE" dirty="0" err="1" smtClean="0"/>
              <a:t>Futures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17</a:t>
            </a:fld>
            <a:endParaRPr lang="de-DE"/>
          </a:p>
        </p:txBody>
      </p:sp>
      <p:pic>
        <p:nvPicPr>
          <p:cNvPr id="8" name="Inhaltsplatzhalter 7" descr="ddf-15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429" r="-1442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6671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3. The Unified Model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AFM (</a:t>
            </a:r>
            <a:r>
              <a:rPr lang="de-DE" dirty="0" err="1" smtClean="0"/>
              <a:t>fork-join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Simple </a:t>
            </a:r>
            <a:r>
              <a:rPr lang="de-DE" dirty="0" err="1" smtClean="0"/>
              <a:t>creation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coordination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endParaRPr lang="de-DE" dirty="0" smtClean="0"/>
          </a:p>
          <a:p>
            <a:pPr lvl="1"/>
            <a:r>
              <a:rPr lang="de-DE" dirty="0" smtClean="0"/>
              <a:t>Intra-task (</a:t>
            </a:r>
            <a:r>
              <a:rPr lang="de-DE" dirty="0" err="1" smtClean="0"/>
              <a:t>message</a:t>
            </a:r>
            <a:r>
              <a:rPr lang="de-DE" dirty="0" smtClean="0"/>
              <a:t>) </a:t>
            </a:r>
            <a:r>
              <a:rPr lang="de-DE" dirty="0" err="1" smtClean="0"/>
              <a:t>parallelsim</a:t>
            </a:r>
            <a:r>
              <a:rPr lang="de-DE" dirty="0" smtClean="0"/>
              <a:t> (</a:t>
            </a:r>
            <a:r>
              <a:rPr lang="de-DE" dirty="0" err="1" smtClean="0"/>
              <a:t>nesting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Escaping</a:t>
            </a:r>
            <a:endParaRPr lang="de-DE" dirty="0" smtClean="0"/>
          </a:p>
          <a:p>
            <a:pPr lvl="1"/>
            <a:r>
              <a:rPr lang="de-DE" dirty="0" smtClean="0"/>
              <a:t>Parallel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processing</a:t>
            </a:r>
            <a:endParaRPr lang="de-DE" dirty="0" smtClean="0"/>
          </a:p>
          <a:p>
            <a:r>
              <a:rPr lang="de-DE" dirty="0" smtClean="0"/>
              <a:t>DDF</a:t>
            </a:r>
          </a:p>
          <a:p>
            <a:pPr lvl="1"/>
            <a:r>
              <a:rPr lang="de-DE" dirty="0" err="1" smtClean="0"/>
              <a:t>Coordination</a:t>
            </a:r>
            <a:endParaRPr lang="de-DE" dirty="0" smtClean="0"/>
          </a:p>
          <a:p>
            <a:r>
              <a:rPr lang="de-DE" dirty="0" err="1" smtClean="0"/>
              <a:t>Actor</a:t>
            </a:r>
            <a:r>
              <a:rPr lang="de-DE" dirty="0" smtClean="0"/>
              <a:t> Model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2062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</a:t>
            </a:r>
            <a:r>
              <a:rPr lang="de-DE" dirty="0" smtClean="0"/>
              <a:t>. Unified Model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19</a:t>
            </a:fld>
            <a:endParaRPr lang="de-DE"/>
          </a:p>
        </p:txBody>
      </p:sp>
      <p:pic>
        <p:nvPicPr>
          <p:cNvPr id="6" name="Bild 5" descr="processing-0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249" y="2206712"/>
            <a:ext cx="6623895" cy="415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16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Roadmap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de-DE" dirty="0" smtClean="0"/>
              <a:t>The </a:t>
            </a:r>
            <a:r>
              <a:rPr lang="de-DE" dirty="0" err="1" smtClean="0"/>
              <a:t>Actor</a:t>
            </a:r>
            <a:r>
              <a:rPr lang="de-DE" dirty="0" smtClean="0"/>
              <a:t> Model</a:t>
            </a:r>
          </a:p>
          <a:p>
            <a:pPr marL="514350" indent="-514350">
              <a:buAutoNum type="arabicPeriod"/>
            </a:pPr>
            <a:r>
              <a:rPr lang="de-DE" dirty="0" smtClean="0"/>
              <a:t>Parallel </a:t>
            </a:r>
            <a:r>
              <a:rPr lang="de-DE" dirty="0" err="1" smtClean="0"/>
              <a:t>Actor</a:t>
            </a:r>
            <a:r>
              <a:rPr lang="de-DE" dirty="0" smtClean="0"/>
              <a:t> Monitors</a:t>
            </a:r>
          </a:p>
          <a:p>
            <a:pPr marL="514350" indent="-514350">
              <a:buAutoNum type="arabicPeriod"/>
            </a:pPr>
            <a:r>
              <a:rPr lang="de-DE" dirty="0" smtClean="0"/>
              <a:t>The Unified Model</a:t>
            </a:r>
          </a:p>
          <a:p>
            <a:pPr marL="514350" indent="-514350">
              <a:buAutoNum type="arabicPeriod"/>
            </a:pPr>
            <a:r>
              <a:rPr lang="de-DE" dirty="0" err="1" smtClean="0"/>
              <a:t>Comparison</a:t>
            </a:r>
            <a:r>
              <a:rPr lang="de-DE" dirty="0" smtClean="0"/>
              <a:t> &amp; </a:t>
            </a:r>
            <a:r>
              <a:rPr lang="de-DE" dirty="0" err="1" smtClean="0"/>
              <a:t>Conclusion</a:t>
            </a:r>
            <a:endParaRPr lang="de-DE" dirty="0" smtClean="0"/>
          </a:p>
          <a:p>
            <a:pPr marL="514350" indent="-514350">
              <a:buAutoNum type="arabicPeriod"/>
            </a:pPr>
            <a:r>
              <a:rPr lang="de-DE" dirty="0" err="1" smtClean="0"/>
              <a:t>Reflection</a:t>
            </a:r>
            <a:endParaRPr lang="de-DE" dirty="0" smtClean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9432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4: </a:t>
            </a:r>
            <a:r>
              <a:rPr lang="de-DE" dirty="0" err="1" smtClean="0"/>
              <a:t>Comparison</a:t>
            </a:r>
            <a:r>
              <a:rPr lang="de-DE" dirty="0" smtClean="0"/>
              <a:t> &amp; </a:t>
            </a:r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Task </a:t>
            </a:r>
            <a:r>
              <a:rPr lang="de-DE" dirty="0" err="1"/>
              <a:t>P</a:t>
            </a:r>
            <a:r>
              <a:rPr lang="de-DE" dirty="0" err="1" smtClean="0"/>
              <a:t>arallelism</a:t>
            </a:r>
            <a:r>
              <a:rPr lang="de-DE" dirty="0" smtClean="0"/>
              <a:t> vs. Intra-Task </a:t>
            </a:r>
            <a:r>
              <a:rPr lang="de-DE" dirty="0" err="1" smtClean="0"/>
              <a:t>Parallelism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0748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</a:t>
            </a:r>
            <a:r>
              <a:rPr lang="de-DE" dirty="0" smtClean="0"/>
              <a:t>. </a:t>
            </a:r>
            <a:r>
              <a:rPr lang="de-DE" dirty="0" err="1" smtClean="0"/>
              <a:t>Comparison</a:t>
            </a:r>
            <a:r>
              <a:rPr lang="de-DE" dirty="0" smtClean="0"/>
              <a:t> &amp; </a:t>
            </a:r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21</a:t>
            </a:fld>
            <a:endParaRPr lang="de-DE"/>
          </a:p>
        </p:txBody>
      </p:sp>
      <p:pic>
        <p:nvPicPr>
          <p:cNvPr id="5" name="Bild 4" descr="processing-0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859" y="3025596"/>
            <a:ext cx="4513631" cy="2832628"/>
          </a:xfrm>
          <a:prstGeom prst="rect">
            <a:avLst/>
          </a:prstGeom>
        </p:spPr>
      </p:pic>
      <p:pic>
        <p:nvPicPr>
          <p:cNvPr id="6" name="Bild 5" descr="processing-03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90" y="2991276"/>
            <a:ext cx="4449496" cy="279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4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</a:t>
            </a:r>
            <a:r>
              <a:rPr lang="de-DE" dirty="0" smtClean="0"/>
              <a:t>. </a:t>
            </a:r>
            <a:r>
              <a:rPr lang="de-DE" dirty="0" err="1" smtClean="0"/>
              <a:t>Comparison</a:t>
            </a:r>
            <a:r>
              <a:rPr lang="de-DE" dirty="0" smtClean="0"/>
              <a:t> &amp; </a:t>
            </a:r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0" dirty="0" err="1" smtClean="0"/>
              <a:t>Both</a:t>
            </a:r>
            <a:r>
              <a:rPr lang="de-DE" b="0" dirty="0" smtClean="0"/>
              <a:t> </a:t>
            </a:r>
            <a:r>
              <a:rPr lang="de-DE" b="0" dirty="0" err="1" smtClean="0"/>
              <a:t>approaches</a:t>
            </a:r>
            <a:r>
              <a:rPr lang="de-DE" b="0" dirty="0" smtClean="0"/>
              <a:t> </a:t>
            </a:r>
            <a:r>
              <a:rPr lang="de-DE" dirty="0" err="1" smtClean="0"/>
              <a:t>exploit</a:t>
            </a:r>
            <a:r>
              <a:rPr lang="de-DE" dirty="0" smtClean="0"/>
              <a:t> </a:t>
            </a:r>
            <a:r>
              <a:rPr lang="de-DE" dirty="0" err="1" smtClean="0"/>
              <a:t>parallelism</a:t>
            </a:r>
            <a:endParaRPr lang="de-DE" dirty="0" smtClean="0"/>
          </a:p>
          <a:p>
            <a:r>
              <a:rPr lang="de-DE" b="0" dirty="0"/>
              <a:t>b</a:t>
            </a:r>
            <a:r>
              <a:rPr lang="de-DE" b="0" dirty="0" smtClean="0"/>
              <a:t>ut </a:t>
            </a:r>
            <a:r>
              <a:rPr lang="de-DE" b="0" dirty="0" err="1" smtClean="0"/>
              <a:t>introduce</a:t>
            </a:r>
            <a:r>
              <a:rPr lang="de-DE" b="0" dirty="0" smtClean="0"/>
              <a:t> </a:t>
            </a:r>
            <a:r>
              <a:rPr lang="de-DE" dirty="0" err="1" smtClean="0"/>
              <a:t>unmonitored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races</a:t>
            </a:r>
            <a:r>
              <a:rPr lang="de-DE" dirty="0" smtClean="0"/>
              <a:t>.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1219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</a:t>
            </a:r>
            <a:r>
              <a:rPr lang="de-DE" dirty="0" smtClean="0"/>
              <a:t>: </a:t>
            </a:r>
            <a:r>
              <a:rPr lang="de-DE" dirty="0" err="1" smtClean="0"/>
              <a:t>Reflection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New </a:t>
            </a:r>
            <a:r>
              <a:rPr lang="de-DE" dirty="0" err="1" smtClean="0"/>
              <a:t>Paradigm</a:t>
            </a:r>
            <a:r>
              <a:rPr lang="de-DE" dirty="0" smtClean="0"/>
              <a:t> &amp; </a:t>
            </a:r>
            <a:r>
              <a:rPr lang="de-DE" dirty="0" err="1" smtClean="0"/>
              <a:t>Actuality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06355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5. </a:t>
            </a:r>
            <a:r>
              <a:rPr lang="de-DE" dirty="0" err="1" smtClean="0"/>
              <a:t>Reflection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0" dirty="0" err="1" smtClean="0"/>
              <a:t>Gained</a:t>
            </a:r>
            <a:r>
              <a:rPr lang="de-DE" dirty="0" smtClean="0"/>
              <a:t> </a:t>
            </a:r>
            <a:r>
              <a:rPr lang="de-DE" dirty="0" err="1" smtClean="0"/>
              <a:t>experience</a:t>
            </a:r>
            <a:r>
              <a:rPr lang="de-DE" dirty="0" smtClean="0"/>
              <a:t> in </a:t>
            </a:r>
            <a:r>
              <a:rPr lang="de-DE" dirty="0" err="1" smtClean="0"/>
              <a:t>writing</a:t>
            </a:r>
            <a:endParaRPr lang="de-DE" dirty="0" smtClean="0"/>
          </a:p>
          <a:p>
            <a:r>
              <a:rPr lang="de-DE" b="0" dirty="0" err="1"/>
              <a:t>d</a:t>
            </a:r>
            <a:r>
              <a:rPr lang="de-DE" b="0" dirty="0" err="1" smtClean="0"/>
              <a:t>oing</a:t>
            </a:r>
            <a:r>
              <a:rPr lang="de-DE" dirty="0" smtClean="0"/>
              <a:t> </a:t>
            </a:r>
            <a:r>
              <a:rPr lang="de-DE" dirty="0" err="1" smtClean="0"/>
              <a:t>research</a:t>
            </a:r>
            <a:endParaRPr lang="de-DE" dirty="0" smtClean="0"/>
          </a:p>
          <a:p>
            <a:r>
              <a:rPr lang="de-DE" b="0" dirty="0" err="1"/>
              <a:t>h</a:t>
            </a:r>
            <a:r>
              <a:rPr lang="de-DE" b="0" dirty="0" err="1" smtClean="0"/>
              <a:t>ad</a:t>
            </a:r>
            <a:r>
              <a:rPr lang="de-DE" dirty="0" smtClean="0"/>
              <a:t> </a:t>
            </a:r>
            <a:r>
              <a:rPr lang="de-DE" dirty="0" err="1" smtClean="0"/>
              <a:t>issues</a:t>
            </a:r>
            <a:r>
              <a:rPr lang="de-DE" dirty="0" smtClean="0"/>
              <a:t> </a:t>
            </a:r>
            <a:r>
              <a:rPr lang="de-DE" dirty="0" err="1" smtClean="0"/>
              <a:t>finding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r>
              <a:rPr lang="de-DE" b="0" dirty="0" smtClean="0"/>
              <a:t> </a:t>
            </a:r>
            <a:r>
              <a:rPr lang="de-DE" b="0" dirty="0" err="1" smtClean="0"/>
              <a:t>approaches</a:t>
            </a:r>
            <a:endParaRPr lang="de-DE" b="0" dirty="0" smtClean="0"/>
          </a:p>
          <a:p>
            <a:r>
              <a:rPr lang="de-DE" b="0" dirty="0"/>
              <a:t>j</a:t>
            </a:r>
            <a:r>
              <a:rPr lang="de-DE" b="0" dirty="0" smtClean="0"/>
              <a:t>ust</a:t>
            </a:r>
            <a:r>
              <a:rPr lang="de-DE" dirty="0" smtClean="0"/>
              <a:t> </a:t>
            </a:r>
            <a:r>
              <a:rPr lang="de-DE" dirty="0" err="1" smtClean="0"/>
              <a:t>surveyed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provided</a:t>
            </a:r>
            <a:r>
              <a:rPr lang="de-DE" dirty="0" smtClean="0"/>
              <a:t> </a:t>
            </a:r>
            <a:r>
              <a:rPr lang="de-DE" dirty="0" err="1" smtClean="0"/>
              <a:t>materials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0272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neuroliz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775" y="3086100"/>
            <a:ext cx="6350000" cy="4229100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clear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388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The </a:t>
            </a:r>
            <a:r>
              <a:rPr lang="de-DE" dirty="0" err="1" smtClean="0"/>
              <a:t>Actor</a:t>
            </a:r>
            <a:r>
              <a:rPr lang="de-DE" dirty="0" smtClean="0"/>
              <a:t> Model (</a:t>
            </a:r>
            <a:r>
              <a:rPr lang="de-DE" dirty="0" err="1" smtClean="0"/>
              <a:t>Recap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392465" y="1637454"/>
            <a:ext cx="4310937" cy="682413"/>
          </a:xfrm>
        </p:spPr>
        <p:txBody>
          <a:bodyPr/>
          <a:lstStyle/>
          <a:p>
            <a:pPr algn="ctr"/>
            <a:r>
              <a:rPr lang="de-DE" dirty="0" smtClean="0"/>
              <a:t>Strong </a:t>
            </a:r>
            <a:r>
              <a:rPr lang="de-DE" dirty="0" err="1" smtClean="0"/>
              <a:t>Encapsulation</a:t>
            </a:r>
            <a:endParaRPr lang="de-DE" dirty="0"/>
          </a:p>
        </p:txBody>
      </p:sp>
      <p:pic>
        <p:nvPicPr>
          <p:cNvPr id="8" name="Inhaltsplatzhalter 7" descr="encapsulation-04.eps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4" b="824"/>
          <a:stretch>
            <a:fillRect/>
          </a:stretch>
        </p:blipFill>
        <p:spPr>
          <a:xfrm>
            <a:off x="1572166" y="2627740"/>
            <a:ext cx="1966416" cy="1922522"/>
          </a:xfrm>
        </p:spPr>
      </p:pic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de-DE" dirty="0" err="1" smtClean="0"/>
              <a:t>Asynchronous</a:t>
            </a:r>
            <a:r>
              <a:rPr lang="de-DE" dirty="0" smtClean="0"/>
              <a:t> Messaging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3</a:t>
            </a:fld>
            <a:endParaRPr lang="de-DE"/>
          </a:p>
        </p:txBody>
      </p:sp>
      <p:pic>
        <p:nvPicPr>
          <p:cNvPr id="3" name="Bild 2" descr="message-passing-02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402" y="3117217"/>
            <a:ext cx="4565534" cy="952483"/>
          </a:xfrm>
          <a:prstGeom prst="rect">
            <a:avLst/>
          </a:prstGeom>
        </p:spPr>
      </p:pic>
      <p:sp>
        <p:nvSpPr>
          <p:cNvPr id="5" name="Inhaltsplatzhalter 4"/>
          <p:cNvSpPr>
            <a:spLocks noGrp="1"/>
          </p:cNvSpPr>
          <p:nvPr>
            <p:ph sz="quarter" idx="4"/>
          </p:nvPr>
        </p:nvSpPr>
        <p:spPr>
          <a:xfrm>
            <a:off x="4835193" y="5486386"/>
            <a:ext cx="4312630" cy="1133732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 err="1"/>
              <a:t>n</a:t>
            </a:r>
            <a:r>
              <a:rPr lang="de-DE" dirty="0" err="1" smtClean="0"/>
              <a:t>o</a:t>
            </a:r>
            <a:r>
              <a:rPr lang="de-DE" dirty="0" smtClean="0"/>
              <a:t> </a:t>
            </a:r>
            <a:r>
              <a:rPr lang="de-DE" dirty="0" err="1" smtClean="0"/>
              <a:t>guaranteed</a:t>
            </a:r>
            <a:r>
              <a:rPr lang="de-DE" dirty="0" smtClean="0"/>
              <a:t> </a:t>
            </a:r>
            <a:r>
              <a:rPr lang="de-DE" dirty="0" err="1" smtClean="0"/>
              <a:t>order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delivery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4836886" y="4665715"/>
            <a:ext cx="4310937" cy="682413"/>
          </a:xfrm>
          <a:prstGeom prst="rect">
            <a:avLst/>
          </a:prstGeom>
        </p:spPr>
        <p:txBody>
          <a:bodyPr vert="horz" lIns="97548" tIns="48774" rIns="97548" bIns="48774" rtlCol="0" anchor="b">
            <a:normAutofit/>
          </a:bodyPr>
          <a:lstStyle>
            <a:lvl1pPr marL="0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26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87741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21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975482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9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463223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1950964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438705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26446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14187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01928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Particular</a:t>
            </a:r>
            <a:r>
              <a:rPr lang="de-DE" dirty="0" smtClean="0"/>
              <a:t> Order </a:t>
            </a:r>
            <a:r>
              <a:rPr lang="de-DE" dirty="0" err="1" smtClean="0"/>
              <a:t>of</a:t>
            </a:r>
            <a:r>
              <a:rPr lang="de-DE" dirty="0" smtClean="0"/>
              <a:t> Events</a:t>
            </a:r>
            <a:endParaRPr lang="de-DE" dirty="0"/>
          </a:p>
        </p:txBody>
      </p:sp>
      <p:sp>
        <p:nvSpPr>
          <p:cNvPr id="12" name="Inhaltsplatzhalter 4"/>
          <p:cNvSpPr txBox="1">
            <a:spLocks/>
          </p:cNvSpPr>
          <p:nvPr/>
        </p:nvSpPr>
        <p:spPr>
          <a:xfrm>
            <a:off x="3455511" y="10504168"/>
            <a:ext cx="4312630" cy="4214707"/>
          </a:xfrm>
          <a:prstGeom prst="rect">
            <a:avLst/>
          </a:prstGeom>
        </p:spPr>
        <p:txBody>
          <a:bodyPr vert="horz" lIns="97548" tIns="48774" rIns="97548" bIns="48774" rtlCol="0">
            <a:normAutofit/>
          </a:bodyPr>
          <a:lstStyle>
            <a:lvl1pPr marL="365806" indent="-365806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26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92579" indent="-304838" algn="l" defTabSz="487741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219352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707093" indent="-243870" algn="l" defTabSz="487741" rtl="0" eaLnBrk="1" latinLnBrk="0" hangingPunct="1">
              <a:spcBef>
                <a:spcPct val="20000"/>
              </a:spcBef>
              <a:buFont typeface="Arial"/>
              <a:buChar char="–"/>
              <a:defRPr sz="17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194834" indent="-243870" algn="l" defTabSz="487741" rtl="0" eaLnBrk="1" latinLnBrk="0" hangingPunct="1">
              <a:spcBef>
                <a:spcPct val="20000"/>
              </a:spcBef>
              <a:buFont typeface="Arial"/>
              <a:buChar char="»"/>
              <a:defRPr sz="17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682575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316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8057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798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de-DE" dirty="0"/>
          </a:p>
        </p:txBody>
      </p:sp>
      <p:sp>
        <p:nvSpPr>
          <p:cNvPr id="13" name="Inhaltsplatzhalter 4"/>
          <p:cNvSpPr txBox="1">
            <a:spLocks/>
          </p:cNvSpPr>
          <p:nvPr/>
        </p:nvSpPr>
        <p:spPr>
          <a:xfrm>
            <a:off x="394158" y="5486386"/>
            <a:ext cx="4312630" cy="1133732"/>
          </a:xfrm>
          <a:prstGeom prst="rect">
            <a:avLst/>
          </a:prstGeom>
        </p:spPr>
        <p:txBody>
          <a:bodyPr vert="horz" lIns="97548" tIns="48774" rIns="97548" bIns="48774" rtlCol="0">
            <a:normAutofit/>
          </a:bodyPr>
          <a:lstStyle>
            <a:lvl1pPr marL="365806" indent="-365806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26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92579" indent="-304838" algn="l" defTabSz="487741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219352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9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707093" indent="-243870" algn="l" defTabSz="487741" rtl="0" eaLnBrk="1" latinLnBrk="0" hangingPunct="1">
              <a:spcBef>
                <a:spcPct val="20000"/>
              </a:spcBef>
              <a:buFont typeface="Arial"/>
              <a:buChar char="–"/>
              <a:defRPr sz="17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194834" indent="-243870" algn="l" defTabSz="487741" rtl="0" eaLnBrk="1" latinLnBrk="0" hangingPunct="1">
              <a:spcBef>
                <a:spcPct val="20000"/>
              </a:spcBef>
              <a:buFont typeface="Arial"/>
              <a:buChar char="»"/>
              <a:defRPr sz="17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682575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316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8057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798" indent="-243870" algn="l" defTabSz="487741" rtl="0" eaLnBrk="1" latinLnBrk="0" hangingPunct="1">
              <a:spcBef>
                <a:spcPct val="20000"/>
              </a:spcBef>
              <a:buFont typeface="Arial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race</a:t>
            </a:r>
            <a:r>
              <a:rPr lang="de-DE" dirty="0" smtClean="0"/>
              <a:t> </a:t>
            </a:r>
            <a:r>
              <a:rPr lang="de-DE" dirty="0" err="1" smtClean="0"/>
              <a:t>conditions</a:t>
            </a:r>
            <a:r>
              <a:rPr lang="de-DE" dirty="0" smtClean="0"/>
              <a:t>,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races</a:t>
            </a:r>
            <a:r>
              <a:rPr lang="de-DE" dirty="0" smtClean="0"/>
              <a:t>, </a:t>
            </a:r>
            <a:r>
              <a:rPr lang="de-DE" dirty="0" err="1" smtClean="0"/>
              <a:t>deadlocks</a:t>
            </a:r>
            <a:r>
              <a:rPr lang="de-DE" dirty="0" smtClean="0"/>
              <a:t> ....</a:t>
            </a:r>
            <a:endParaRPr lang="de-DE" dirty="0"/>
          </a:p>
        </p:txBody>
      </p:sp>
      <p:sp>
        <p:nvSpPr>
          <p:cNvPr id="14" name="Textplatzhalter 3"/>
          <p:cNvSpPr txBox="1">
            <a:spLocks/>
          </p:cNvSpPr>
          <p:nvPr/>
        </p:nvSpPr>
        <p:spPr>
          <a:xfrm>
            <a:off x="395851" y="4665715"/>
            <a:ext cx="4310937" cy="682413"/>
          </a:xfrm>
          <a:prstGeom prst="rect">
            <a:avLst/>
          </a:prstGeom>
        </p:spPr>
        <p:txBody>
          <a:bodyPr vert="horz" lIns="97548" tIns="48774" rIns="97548" bIns="48774" rtlCol="0" anchor="b">
            <a:normAutofit/>
          </a:bodyPr>
          <a:lstStyle>
            <a:lvl1pPr marL="0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26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487741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21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975482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9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463223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1950964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438705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26446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14187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01928" indent="0" algn="l" defTabSz="487741" rtl="0" eaLnBrk="1" latinLnBrk="0" hangingPunct="1">
              <a:spcBef>
                <a:spcPct val="20000"/>
              </a:spcBef>
              <a:buFont typeface="Arial"/>
              <a:buNone/>
              <a:defRPr sz="1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 smtClean="0"/>
              <a:t>Safety</a:t>
            </a:r>
            <a:r>
              <a:rPr lang="de-DE" dirty="0" smtClean="0"/>
              <a:t> &amp; </a:t>
            </a:r>
            <a:r>
              <a:rPr lang="de-DE" dirty="0" err="1" smtClean="0"/>
              <a:t>Liveness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7727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The </a:t>
            </a:r>
            <a:r>
              <a:rPr lang="de-DE" dirty="0" err="1" smtClean="0"/>
              <a:t>Actor</a:t>
            </a:r>
            <a:r>
              <a:rPr lang="de-DE" dirty="0" smtClean="0"/>
              <a:t> Model (</a:t>
            </a:r>
            <a:r>
              <a:rPr lang="de-DE" dirty="0" err="1" smtClean="0"/>
              <a:t>Recap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0" dirty="0" smtClean="0"/>
              <a:t>	</a:t>
            </a:r>
            <a:r>
              <a:rPr lang="de-DE" b="0" dirty="0" err="1" smtClean="0"/>
              <a:t>Asynchronously</a:t>
            </a:r>
            <a:r>
              <a:rPr lang="de-DE" b="0" dirty="0" smtClean="0"/>
              <a:t> send </a:t>
            </a:r>
            <a:r>
              <a:rPr lang="de-DE" b="0" dirty="0" err="1" smtClean="0"/>
              <a:t>messages</a:t>
            </a:r>
            <a:r>
              <a:rPr lang="de-DE" b="0" dirty="0" smtClean="0"/>
              <a:t> </a:t>
            </a:r>
          </a:p>
          <a:p>
            <a:pPr marL="0" indent="0">
              <a:buNone/>
            </a:pPr>
            <a:r>
              <a:rPr lang="de-DE" b="0" dirty="0" smtClean="0"/>
              <a:t>+ 	</a:t>
            </a:r>
            <a:r>
              <a:rPr lang="de-DE" b="0" dirty="0" err="1" smtClean="0"/>
              <a:t>no</a:t>
            </a:r>
            <a:r>
              <a:rPr lang="de-DE" b="0" dirty="0" smtClean="0"/>
              <a:t> </a:t>
            </a:r>
            <a:r>
              <a:rPr lang="de-DE" b="0" dirty="0" err="1" smtClean="0"/>
              <a:t>guaranteed</a:t>
            </a:r>
            <a:r>
              <a:rPr lang="de-DE" b="0" dirty="0" smtClean="0"/>
              <a:t> </a:t>
            </a:r>
            <a:r>
              <a:rPr lang="de-DE" b="0" dirty="0" err="1" smtClean="0"/>
              <a:t>order</a:t>
            </a:r>
            <a:endParaRPr lang="de-DE" b="0" dirty="0" smtClean="0"/>
          </a:p>
          <a:p>
            <a:pPr marL="0" indent="0">
              <a:buNone/>
            </a:pPr>
            <a:r>
              <a:rPr lang="de-DE" b="0" dirty="0" smtClean="0"/>
              <a:t>- 	</a:t>
            </a:r>
            <a:r>
              <a:rPr lang="de-DE" b="0" dirty="0" err="1" smtClean="0"/>
              <a:t>no</a:t>
            </a:r>
            <a:r>
              <a:rPr lang="de-DE" b="0" dirty="0" smtClean="0"/>
              <a:t> </a:t>
            </a:r>
            <a:r>
              <a:rPr lang="de-DE" b="0" dirty="0" err="1" smtClean="0"/>
              <a:t>data</a:t>
            </a:r>
            <a:r>
              <a:rPr lang="de-DE" b="0" dirty="0" smtClean="0"/>
              <a:t> </a:t>
            </a:r>
            <a:r>
              <a:rPr lang="de-DE" b="0" dirty="0" err="1" smtClean="0"/>
              <a:t>races</a:t>
            </a:r>
            <a:r>
              <a:rPr lang="de-DE" b="0" dirty="0" smtClean="0"/>
              <a:t>, </a:t>
            </a:r>
            <a:r>
              <a:rPr lang="de-DE" b="0" dirty="0" err="1" smtClean="0"/>
              <a:t>deadlocks</a:t>
            </a:r>
            <a:r>
              <a:rPr lang="de-DE" b="0" dirty="0" smtClean="0"/>
              <a:t> </a:t>
            </a:r>
            <a:r>
              <a:rPr lang="de-DE" b="0" dirty="0" err="1" smtClean="0"/>
              <a:t>or</a:t>
            </a:r>
            <a:r>
              <a:rPr lang="de-DE" b="0" dirty="0" smtClean="0"/>
              <a:t> </a:t>
            </a:r>
            <a:r>
              <a:rPr lang="de-DE" b="0" dirty="0" err="1" smtClean="0"/>
              <a:t>similar</a:t>
            </a:r>
            <a:endParaRPr lang="de-DE" b="0" dirty="0" smtClean="0"/>
          </a:p>
          <a:p>
            <a:pPr marL="0" indent="0">
              <a:buNone/>
            </a:pPr>
            <a:r>
              <a:rPr lang="de-DE" dirty="0" smtClean="0"/>
              <a:t>= 	</a:t>
            </a:r>
            <a:r>
              <a:rPr lang="de-DE" dirty="0" err="1"/>
              <a:t>i</a:t>
            </a:r>
            <a:r>
              <a:rPr lang="de-DE" dirty="0" err="1" smtClean="0"/>
              <a:t>nherently</a:t>
            </a:r>
            <a:r>
              <a:rPr lang="de-DE" dirty="0" smtClean="0"/>
              <a:t> </a:t>
            </a:r>
            <a:r>
              <a:rPr lang="de-DE" dirty="0" err="1" smtClean="0"/>
              <a:t>concurrent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556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The </a:t>
            </a:r>
            <a:r>
              <a:rPr lang="de-DE" dirty="0" err="1" smtClean="0"/>
              <a:t>Actor</a:t>
            </a:r>
            <a:r>
              <a:rPr lang="de-DE" dirty="0" smtClean="0"/>
              <a:t> Model (</a:t>
            </a:r>
            <a:r>
              <a:rPr lang="de-DE" dirty="0" err="1" smtClean="0"/>
              <a:t>Recap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Everything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actor</a:t>
            </a:r>
            <a:r>
              <a:rPr lang="de-DE" dirty="0" smtClean="0"/>
              <a:t>.</a:t>
            </a:r>
          </a:p>
          <a:p>
            <a:r>
              <a:rPr lang="de-DE" dirty="0" smtClean="0"/>
              <a:t>An </a:t>
            </a:r>
            <a:r>
              <a:rPr lang="de-DE" dirty="0" err="1"/>
              <a:t>a</a:t>
            </a:r>
            <a:r>
              <a:rPr lang="de-DE" dirty="0" err="1" smtClean="0"/>
              <a:t>ctor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...</a:t>
            </a:r>
          </a:p>
          <a:p>
            <a:pPr lvl="1"/>
            <a:r>
              <a:rPr lang="de-DE" b="1" dirty="0"/>
              <a:t>s</a:t>
            </a:r>
            <a:r>
              <a:rPr lang="de-DE" b="1" dirty="0" smtClean="0"/>
              <a:t>end/</a:t>
            </a:r>
            <a:r>
              <a:rPr lang="de-DE" b="1" dirty="0" err="1"/>
              <a:t>r</a:t>
            </a:r>
            <a:r>
              <a:rPr lang="de-DE" b="1" dirty="0" err="1" smtClean="0"/>
              <a:t>eceive</a:t>
            </a:r>
            <a:r>
              <a:rPr lang="de-DE" dirty="0" smtClean="0"/>
              <a:t> a finite </a:t>
            </a:r>
            <a:r>
              <a:rPr lang="de-DE" dirty="0" err="1" smtClean="0"/>
              <a:t>amount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b="1" dirty="0" err="1" smtClean="0"/>
              <a:t>messages</a:t>
            </a:r>
            <a:endParaRPr lang="de-DE" b="1" dirty="0" smtClean="0"/>
          </a:p>
          <a:p>
            <a:pPr lvl="1"/>
            <a:r>
              <a:rPr lang="de-DE" b="1" dirty="0" err="1"/>
              <a:t>s</a:t>
            </a:r>
            <a:r>
              <a:rPr lang="de-DE" b="1" dirty="0" err="1" smtClean="0"/>
              <a:t>pawn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actors</a:t>
            </a:r>
            <a:endParaRPr lang="de-DE" dirty="0" smtClean="0"/>
          </a:p>
          <a:p>
            <a:pPr lvl="1"/>
            <a:r>
              <a:rPr lang="de-DE" b="1" dirty="0" err="1"/>
              <a:t>c</a:t>
            </a:r>
            <a:r>
              <a:rPr lang="de-DE" b="1" dirty="0" err="1" smtClean="0"/>
              <a:t>hange</a:t>
            </a:r>
            <a:r>
              <a:rPr lang="de-DE" dirty="0" smtClean="0"/>
              <a:t> ist </a:t>
            </a:r>
            <a:r>
              <a:rPr lang="de-DE" dirty="0" err="1" smtClean="0"/>
              <a:t>internal</a:t>
            </a:r>
            <a:r>
              <a:rPr lang="de-DE" dirty="0" smtClean="0"/>
              <a:t> </a:t>
            </a:r>
            <a:r>
              <a:rPr lang="de-DE" b="1" dirty="0" err="1" smtClean="0"/>
              <a:t>state</a:t>
            </a:r>
            <a:endParaRPr lang="de-DE" dirty="0" smtClean="0"/>
          </a:p>
          <a:p>
            <a:r>
              <a:rPr lang="de-DE" b="0" dirty="0" smtClean="0"/>
              <a:t>but </a:t>
            </a:r>
            <a:r>
              <a:rPr lang="de-DE" b="0" dirty="0" err="1" smtClean="0"/>
              <a:t>only</a:t>
            </a:r>
            <a:r>
              <a:rPr lang="de-DE" b="0" dirty="0" smtClean="0"/>
              <a:t> </a:t>
            </a:r>
            <a:r>
              <a:rPr lang="de-DE" b="0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message</a:t>
            </a:r>
            <a:r>
              <a:rPr lang="de-DE" dirty="0" smtClean="0"/>
              <a:t> </a:t>
            </a:r>
            <a:r>
              <a:rPr lang="de-DE" dirty="0" err="1" smtClean="0"/>
              <a:t>at</a:t>
            </a:r>
            <a:r>
              <a:rPr lang="de-DE" dirty="0" smtClean="0"/>
              <a:t> a time.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7624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The </a:t>
            </a:r>
            <a:r>
              <a:rPr lang="de-DE" dirty="0" err="1" smtClean="0"/>
              <a:t>Actor</a:t>
            </a:r>
            <a:r>
              <a:rPr lang="de-DE" dirty="0" smtClean="0"/>
              <a:t> Model (</a:t>
            </a:r>
            <a:r>
              <a:rPr lang="de-DE" dirty="0" err="1" smtClean="0"/>
              <a:t>Recap</a:t>
            </a:r>
            <a:r>
              <a:rPr lang="de-DE" dirty="0" smtClean="0"/>
              <a:t>)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2" name="Bild 1" descr="single-message-1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32" y="1654820"/>
            <a:ext cx="6707242" cy="475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713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smtClean="0"/>
              <a:t>Parallel Message Processing!</a:t>
            </a:r>
            <a:endParaRPr lang="de-DE" dirty="0"/>
          </a:p>
        </p:txBody>
      </p:sp>
      <p:pic>
        <p:nvPicPr>
          <p:cNvPr id="4" name="Bild 3" descr="mailroo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843" y="1846688"/>
            <a:ext cx="5784717" cy="4933419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021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Data </a:t>
            </a:r>
            <a:r>
              <a:rPr lang="de-DE" dirty="0" err="1" smtClean="0"/>
              <a:t>Partitioning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3" name="Bild 2" descr="data-partitioning-1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12" y="1718395"/>
            <a:ext cx="7900183" cy="559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60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1. The </a:t>
            </a:r>
            <a:r>
              <a:rPr lang="de-DE" dirty="0" err="1" smtClean="0"/>
              <a:t>Actor</a:t>
            </a:r>
            <a:r>
              <a:rPr lang="de-DE" dirty="0" smtClean="0"/>
              <a:t> Model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Serial </a:t>
            </a:r>
            <a:r>
              <a:rPr lang="de-DE" dirty="0"/>
              <a:t>P</a:t>
            </a:r>
            <a:r>
              <a:rPr lang="de-DE" dirty="0" smtClean="0"/>
              <a:t>rocessing</a:t>
            </a:r>
            <a:endParaRPr lang="de-DE" dirty="0"/>
          </a:p>
        </p:txBody>
      </p:sp>
      <p:pic>
        <p:nvPicPr>
          <p:cNvPr id="11" name="Inhaltsplatzhalter 10" descr="processing-01.eps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779" b="-32779"/>
          <a:stretch>
            <a:fillRect/>
          </a:stretch>
        </p:blipFill>
        <p:spPr/>
      </p:pic>
      <p:sp>
        <p:nvSpPr>
          <p:cNvPr id="9" name="Textplatzhalt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de-DE" dirty="0" smtClean="0"/>
              <a:t>Data </a:t>
            </a:r>
            <a:r>
              <a:rPr lang="de-DE" dirty="0" err="1" smtClean="0"/>
              <a:t>Partitioning</a:t>
            </a:r>
            <a:endParaRPr lang="de-DE" dirty="0"/>
          </a:p>
        </p:txBody>
      </p:sp>
      <p:pic>
        <p:nvPicPr>
          <p:cNvPr id="12" name="Inhaltsplatzhalter 11" descr="processing-02.eps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523" b="-21523"/>
          <a:stretch>
            <a:fillRect/>
          </a:stretch>
        </p:blipFill>
        <p:spPr>
          <a:xfrm>
            <a:off x="4956307" y="2120317"/>
            <a:ext cx="4313238" cy="4214812"/>
          </a:xfrm>
        </p:spPr>
      </p:pic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1B5F97-E340-9C4E-84A6-1690807BCB6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837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691</Words>
  <Application>Microsoft Macintosh PowerPoint</Application>
  <PresentationFormat>Benutzerdefiniert</PresentationFormat>
  <Paragraphs>172</Paragraphs>
  <Slides>25</Slides>
  <Notes>24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26" baseType="lpstr">
      <vt:lpstr>Office-Design</vt:lpstr>
      <vt:lpstr>Intra-actor parallelism in the actor model</vt:lpstr>
      <vt:lpstr>Roadmap</vt:lpstr>
      <vt:lpstr>1. The Actor Model (Recap)</vt:lpstr>
      <vt:lpstr>1. The Actor Model (Recap)</vt:lpstr>
      <vt:lpstr>1. The Actor Model (Recap)</vt:lpstr>
      <vt:lpstr>1. The Actor Model (Recap)</vt:lpstr>
      <vt:lpstr>Parallel Message Processing!</vt:lpstr>
      <vt:lpstr>1. Data Partitioning</vt:lpstr>
      <vt:lpstr>1. The Actor Model</vt:lpstr>
      <vt:lpstr>2: parallel actor monitors (PAM)</vt:lpstr>
      <vt:lpstr>2. Parallel Actor Monitors</vt:lpstr>
      <vt:lpstr>PowerPoint-Präsentation</vt:lpstr>
      <vt:lpstr>2. Parallel Actor Monitors</vt:lpstr>
      <vt:lpstr>3: The unified model</vt:lpstr>
      <vt:lpstr>3. The Unified Model</vt:lpstr>
      <vt:lpstr>3. Async-Finish Model (AFM)</vt:lpstr>
      <vt:lpstr>3. Data-Driven Futures</vt:lpstr>
      <vt:lpstr>3. The Unified Model</vt:lpstr>
      <vt:lpstr>3. Unified Model</vt:lpstr>
      <vt:lpstr>4: Comparison &amp; Conclusion</vt:lpstr>
      <vt:lpstr>4. Comparison &amp; Conclusion</vt:lpstr>
      <vt:lpstr>4. Comparison &amp; Conclusion</vt:lpstr>
      <vt:lpstr>5: Reflection</vt:lpstr>
      <vt:lpstr>5. Reflection</vt:lpstr>
      <vt:lpstr>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Intra-actor parallelism in the actor model</dc:title>
  <dc:creator>Michael Rüfenacht</dc:creator>
  <cp:lastModifiedBy>Michael Rüfenacht</cp:lastModifiedBy>
  <cp:revision>99</cp:revision>
  <dcterms:created xsi:type="dcterms:W3CDTF">2013-06-11T14:44:51Z</dcterms:created>
  <dcterms:modified xsi:type="dcterms:W3CDTF">2013-06-12T12:37:23Z</dcterms:modified>
</cp:coreProperties>
</file>

<file path=docProps/thumbnail.jpeg>
</file>